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4" r:id="rId2"/>
    <p:sldId id="295" r:id="rId3"/>
    <p:sldId id="271" r:id="rId4"/>
    <p:sldId id="272" r:id="rId5"/>
    <p:sldId id="296" r:id="rId6"/>
    <p:sldId id="273" r:id="rId7"/>
    <p:sldId id="266" r:id="rId8"/>
    <p:sldId id="274" r:id="rId9"/>
    <p:sldId id="277" r:id="rId10"/>
    <p:sldId id="278" r:id="rId11"/>
    <p:sldId id="288" r:id="rId12"/>
    <p:sldId id="289" r:id="rId13"/>
    <p:sldId id="290" r:id="rId14"/>
    <p:sldId id="281" r:id="rId15"/>
    <p:sldId id="285" r:id="rId16"/>
    <p:sldId id="286" r:id="rId17"/>
    <p:sldId id="293" r:id="rId18"/>
    <p:sldId id="282" r:id="rId19"/>
    <p:sldId id="279" r:id="rId20"/>
    <p:sldId id="297" r:id="rId21"/>
    <p:sldId id="298" r:id="rId22"/>
    <p:sldId id="28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54" autoAdjust="0"/>
  </p:normalViewPr>
  <p:slideViewPr>
    <p:cSldViewPr snapToGrid="0">
      <p:cViewPr varScale="1">
        <p:scale>
          <a:sx n="59" d="100"/>
          <a:sy n="59" d="100"/>
        </p:scale>
        <p:origin x="3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Результаты анкетирования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Учителя и т.д.</c:v>
                </c:pt>
                <c:pt idx="1">
                  <c:v>Старшие классы</c:v>
                </c:pt>
                <c:pt idx="2">
                  <c:v>Средние классы</c:v>
                </c:pt>
                <c:pt idx="3">
                  <c:v>Младшие классы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8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28-413A-AB5D-AFDCDD61E5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Учителя и т.д.</c:v>
                </c:pt>
                <c:pt idx="1">
                  <c:v>Старшие классы</c:v>
                </c:pt>
                <c:pt idx="2">
                  <c:v>Средние классы</c:v>
                </c:pt>
                <c:pt idx="3">
                  <c:v>Младшие классы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28-413A-AB5D-AFDCDD61E5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Учителя и т.д.</c:v>
                </c:pt>
                <c:pt idx="1">
                  <c:v>Старшие классы</c:v>
                </c:pt>
                <c:pt idx="2">
                  <c:v>Средние классы</c:v>
                </c:pt>
                <c:pt idx="3">
                  <c:v>Младшие классы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328-413A-AB5D-AFDCDD61E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768000"/>
        <c:axId val="58782464"/>
      </c:lineChart>
      <c:catAx>
        <c:axId val="5876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782464"/>
        <c:crosses val="autoZero"/>
        <c:auto val="1"/>
        <c:lblAlgn val="ctr"/>
        <c:lblOffset val="100"/>
        <c:noMultiLvlLbl val="0"/>
      </c:catAx>
      <c:valAx>
        <c:axId val="587824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 smtClean="0"/>
                  <a:t>Уровень</a:t>
                </a:r>
                <a:r>
                  <a:rPr lang="ru-RU" baseline="0" dirty="0" smtClean="0"/>
                  <a:t> знаний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one"/>
        <c:crossAx val="5876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4EB5E-C632-4912-8D5C-7FCB421B95E0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51BA8-C3AE-4D4A-AE35-53D7BAE32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238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0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39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78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9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0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79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3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34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792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8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8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3838B-00B6-4F62-8B6B-5C2DECA9CA97}" type="datetimeFigureOut">
              <a:rPr lang="ru-RU" smtClean="0"/>
              <a:pPr/>
              <a:t>07.12.2021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2F872-0DBE-44ED-8641-5B89EB9227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0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6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11064240" cy="6694714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4000" i="1" dirty="0" smtClean="0"/>
              <a:t/>
            </a:r>
            <a:br>
              <a:rPr lang="ru-RU" sz="4000" i="1" dirty="0" smtClean="0"/>
            </a:br>
            <a:endParaRPr lang="ru-RU" sz="4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436914" y="555170"/>
            <a:ext cx="925829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МКОО «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Серпомолотская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Новониколаевский район</a:t>
            </a:r>
          </a:p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Волгоградская область</a:t>
            </a:r>
          </a:p>
          <a:p>
            <a:pPr algn="ctr"/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Номинация: «Память сердца хранит»</a:t>
            </a:r>
          </a:p>
          <a:p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Проект: «Нет в России семьи такой, где не памятен свой Герой…»</a:t>
            </a:r>
          </a:p>
          <a:p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 проекта:</a:t>
            </a:r>
          </a:p>
          <a:p>
            <a:pPr algn="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команда «Память», 10 класс</a:t>
            </a:r>
          </a:p>
          <a:p>
            <a:pPr algn="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</a:t>
            </a:r>
          </a:p>
          <a:p>
            <a:pPr algn="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Трофимова Н.П.,</a:t>
            </a:r>
          </a:p>
          <a:p>
            <a:pPr algn="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русского языка и литературы</a:t>
            </a:r>
          </a:p>
          <a:p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86" y="4245427"/>
            <a:ext cx="2749585" cy="1821600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301" y="245608"/>
            <a:ext cx="3317569" cy="2502000"/>
          </a:xfrm>
          <a:prstGeom prst="rect">
            <a:avLst/>
          </a:prstGeom>
          <a:effectLst>
            <a:reflection blurRad="6350" stA="52000" endA="300" endPos="35000" dir="5400000" sy="-100000" algn="bl" rotWithShape="0"/>
            <a:softEdge rad="127000"/>
          </a:effectLst>
          <a:scene3d>
            <a:camera prst="perspectiveContrastingLeftFacing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40" y="157499"/>
            <a:ext cx="3333276" cy="2242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11064240" cy="242316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r>
              <a:rPr lang="ru-RU" sz="4000" i="1" dirty="0" smtClean="0"/>
              <a:t>Внеклассное мероприятие «Подвиг русской Женщины» </a:t>
            </a:r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99991" y="2053431"/>
            <a:ext cx="4206240" cy="43970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  <a:sp3d extrusionH="25400"/>
        </p:spPr>
      </p:pic>
      <p:pic>
        <p:nvPicPr>
          <p:cNvPr id="4" name="Рисунок 3" descr="тет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480" y="1472565"/>
            <a:ext cx="4297680" cy="3114675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5" name="Рисунок 4" descr="тет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6080" y="3987165"/>
            <a:ext cx="3886199" cy="25660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064240" cy="685800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1" y="0"/>
            <a:ext cx="1088136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11064240" cy="685800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" y="198120"/>
            <a:ext cx="11551285" cy="644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11064240" cy="685800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183" y="586423"/>
            <a:ext cx="3754437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6143" y="548640"/>
            <a:ext cx="477361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1" y="0"/>
            <a:ext cx="9921240" cy="257556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/>
              <a:t>Эх, война! Что ты сделала...</a:t>
            </a:r>
            <a:br>
              <a:rPr lang="ru-RU" sz="4000" b="1" i="1" dirty="0" smtClean="0"/>
            </a:br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b="1" i="1" dirty="0" err="1" smtClean="0"/>
              <a:t>Голубин</a:t>
            </a:r>
            <a:r>
              <a:rPr lang="ru-RU" sz="4000" b="1" i="1" dirty="0" smtClean="0"/>
              <a:t> Михаил Анисимович</a:t>
            </a:r>
            <a:br>
              <a:rPr lang="ru-RU" sz="4000" b="1" i="1" dirty="0" smtClean="0"/>
            </a:br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/>
              <a:t> (1903- 1985 гг.)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3" name="Рисунок 2" descr="C:\Documents and Settings\Администратор\Мои документы\Downloads\IMG.bmp"/>
          <p:cNvPicPr/>
          <p:nvPr/>
        </p:nvPicPr>
        <p:blipFill>
          <a:blip r:embed="rId3" cstate="print">
            <a:lum bright="-8000" contrast="-19000"/>
          </a:blip>
          <a:srcRect/>
          <a:stretch>
            <a:fillRect/>
          </a:stretch>
        </p:blipFill>
        <p:spPr bwMode="auto">
          <a:xfrm>
            <a:off x="7150826" y="2917100"/>
            <a:ext cx="3048000" cy="352615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lum bright="-22000" contrast="-19000"/>
          </a:blip>
          <a:srcRect/>
          <a:stretch>
            <a:fillRect/>
          </a:stretch>
        </p:blipFill>
        <p:spPr bwMode="auto">
          <a:xfrm>
            <a:off x="297181" y="1662340"/>
            <a:ext cx="4465319" cy="4346575"/>
          </a:xfrm>
          <a:prstGeom prst="rect">
            <a:avLst/>
          </a:prstGeom>
          <a:solidFill>
            <a:schemeClr val="accent1">
              <a:alpha val="44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1" y="182880"/>
            <a:ext cx="9921240" cy="196596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b="1" i="1" dirty="0" smtClean="0"/>
              <a:t>Эх, война! Что ты сделала...</a:t>
            </a:r>
            <a:br>
              <a:rPr lang="ru-RU" sz="4000" b="1" i="1" dirty="0" smtClean="0"/>
            </a:br>
            <a:r>
              <a:rPr lang="ru-RU" sz="4000" b="1" i="1" dirty="0" smtClean="0"/>
              <a:t> Зиновьев Гавриил Николаевич </a:t>
            </a: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b="1" i="1" dirty="0" smtClean="0"/>
              <a:t> (1916-1988 </a:t>
            </a:r>
            <a:r>
              <a:rPr lang="ru-RU" sz="4000" b="1" i="1" dirty="0" err="1" smtClean="0"/>
              <a:t>гг</a:t>
            </a:r>
            <a:r>
              <a:rPr lang="ru-RU" sz="4000" b="1" i="1" dirty="0" smtClean="0"/>
              <a:t>)</a:t>
            </a:r>
            <a:endParaRPr lang="ru-RU" sz="4000" b="1" i="1" dirty="0"/>
          </a:p>
        </p:txBody>
      </p:sp>
      <p:pic>
        <p:nvPicPr>
          <p:cNvPr id="5" name="Рисунок 4" descr="C:\Documents and Settings\Администратор\Local Settings\Temporary Internet Files\Content.Word\Копия IMG_26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120" y="1613534"/>
            <a:ext cx="2133600" cy="42995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Администратор\Рабочий стол\зен 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8520" y="2179320"/>
            <a:ext cx="8275319" cy="443483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1" y="0"/>
            <a:ext cx="9921240" cy="128016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b="1" i="1" dirty="0" smtClean="0"/>
              <a:t>Солдаты Победы</a:t>
            </a:r>
            <a:br>
              <a:rPr lang="ru-RU" sz="4000" b="1" i="1" dirty="0" smtClean="0"/>
            </a:br>
            <a:endParaRPr lang="ru-RU" sz="2700" b="1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480" y="1188720"/>
            <a:ext cx="3222307" cy="475964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188720"/>
            <a:ext cx="3248978" cy="3962400"/>
          </a:xfrm>
          <a:prstGeom prst="rect">
            <a:avLst/>
          </a:prstGeom>
          <a:ln w="22225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1" y="0"/>
            <a:ext cx="9921240" cy="128016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b="1" i="1" dirty="0" smtClean="0"/>
              <a:t>«…превратились в белых журавлей…»</a:t>
            </a:r>
            <a:br>
              <a:rPr lang="ru-RU" sz="4000" b="1" i="1" dirty="0" smtClean="0"/>
            </a:br>
            <a:endParaRPr lang="ru-RU" sz="2700" b="1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202" y="1028700"/>
            <a:ext cx="7691677" cy="54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41" y="-822960"/>
            <a:ext cx="11064240" cy="417576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4000" b="1" i="1" dirty="0" smtClean="0"/>
              <a:t>Все для фронта! Все для Победы!</a:t>
            </a:r>
            <a:br>
              <a:rPr lang="ru-RU" sz="4000" b="1" i="1" dirty="0" smtClean="0"/>
            </a:br>
            <a:r>
              <a:rPr lang="ru-RU" sz="4000" b="1" i="1" dirty="0" smtClean="0"/>
              <a:t>Соломатин Владимир Иванович</a:t>
            </a:r>
            <a:br>
              <a:rPr lang="ru-RU" sz="4000" b="1" i="1" dirty="0" smtClean="0"/>
            </a:br>
            <a:r>
              <a:rPr lang="ru-RU" sz="4000" b="1" i="1" dirty="0" smtClean="0"/>
              <a:t> (1929-2003 </a:t>
            </a:r>
            <a:r>
              <a:rPr lang="ru-RU" sz="4000" b="1" i="1" dirty="0" err="1" smtClean="0"/>
              <a:t>гг</a:t>
            </a:r>
            <a:r>
              <a:rPr lang="ru-RU" sz="4000" b="1" i="1" dirty="0" smtClean="0"/>
              <a:t>)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100" i="1" dirty="0" smtClean="0"/>
              <a:t/>
            </a:r>
            <a:br>
              <a:rPr lang="ru-RU" sz="3100" i="1" dirty="0" smtClean="0"/>
            </a:br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8863" y="2267902"/>
            <a:ext cx="2905125" cy="38766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5" name="Рисунок 4" descr="C:\Documents and Settings\Администратор\Local Settings\Temporary Internet Files\Content.Word\герой моей семьи 002.jpg"/>
          <p:cNvPicPr/>
          <p:nvPr/>
        </p:nvPicPr>
        <p:blipFill>
          <a:blip r:embed="rId4" cstate="print">
            <a:lum bright="-32000" contrast="39000"/>
          </a:blip>
          <a:srcRect/>
          <a:stretch>
            <a:fillRect/>
          </a:stretch>
        </p:blipFill>
        <p:spPr bwMode="auto">
          <a:xfrm>
            <a:off x="4924107" y="2243441"/>
            <a:ext cx="5940425" cy="410847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11064240" cy="8213558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600" b="1" i="1" dirty="0" smtClean="0"/>
              <a:t>      </a:t>
            </a:r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025" y="757182"/>
            <a:ext cx="4014646" cy="565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7415" y="1681843"/>
            <a:ext cx="2481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ПАМЯТИ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7057" y="163286"/>
            <a:ext cx="3069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-1"/>
            <a:ext cx="11064240" cy="7756071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 </a:t>
            </a: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проекта:  разработка, внедрение 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реализация комплекса мер, направленных 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увековечение памяти солдат, 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погибших </a:t>
            </a: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Великой Отечественной войне, вернувшихся 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</a:t>
            </a: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войны, людей, трудившихся в тылу, через создание в школе поискового отряда.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Задачи проекта: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- выявить проблему и обозначить пути её решения;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- провести социологические опросы разных возрастных  групп;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- составить план реализации проекта;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- провести просветительскую работу в школе, поселении;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- собрать данные об участниках ВОВ, тружениках тыла;            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-  оформить собранный материал в книгу;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- проанализировать достигнутые результаты . 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13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11064240" cy="685800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3" name="Рисунок 2" descr="C:\Documents and Settings\Администратор\Local Settings\Temporary Internet Files\Content.Word\герой моей семьи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4943" y="0"/>
            <a:ext cx="4931228" cy="6858000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3032760" y="3215640"/>
            <a:ext cx="5745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FF0000"/>
                </a:solidFill>
              </a:rPr>
              <a:t>  Герой моей семьи </a:t>
            </a:r>
            <a:endParaRPr lang="ru-RU" sz="4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36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11064240" cy="685800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5" name="Книга памят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2807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11064240" cy="490728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8800" b="1" i="1" dirty="0" smtClean="0"/>
              <a:t>Спасибо за внимание!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11064240" cy="205740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pPr algn="just"/>
            <a:r>
              <a:rPr lang="ru-RU" sz="5400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данного проекта</a:t>
            </a:r>
            <a:r>
              <a:rPr lang="ru-RU" sz="5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9169" b="9169"/>
          <a:stretch>
            <a:fillRect/>
          </a:stretch>
        </p:blipFill>
        <p:spPr bwMode="auto">
          <a:xfrm>
            <a:off x="1630045" y="1813560"/>
            <a:ext cx="8702675" cy="455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3639" y="0"/>
            <a:ext cx="6949441" cy="131064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pPr algn="just"/>
            <a:r>
              <a:rPr lang="ru-RU" sz="5400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Разработка анкеты</a:t>
            </a:r>
            <a:endParaRPr lang="ru-RU" sz="5400" dirty="0"/>
          </a:p>
        </p:txBody>
      </p:sp>
      <p:pic>
        <p:nvPicPr>
          <p:cNvPr id="1028" name="Picture 4" descr="C:\Documents and Settings\Администратор\Рабочий стол\пр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lum bright="10000" contrast="25000"/>
          </a:blip>
          <a:srcRect t="10520" b="10520"/>
          <a:stretch>
            <a:fillRect/>
          </a:stretch>
        </p:blipFill>
        <p:spPr bwMode="auto">
          <a:xfrm>
            <a:off x="2652713" y="1460500"/>
            <a:ext cx="6172200" cy="48736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-1"/>
            <a:ext cx="11064240" cy="7756071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Анкета:</a:t>
            </a:r>
            <a:b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Вопрос </a:t>
            </a: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1: Знаешь ли ты о своих родных, которые участвовали в Великой </a:t>
            </a: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Отечественной </a:t>
            </a: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Войне?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Вопрос   2: Если да, вернулись ли они с фронта?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Вопрос  3: Знаешь ли ты о своих родных, которые трудились в тылу в период Великой Отечественной Войны?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Вопрос   4: Можешь ли ты назвать Ф.И.О. своего родственника, участника ВОВ, труженика тыла?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Вопрос   5: Хочешь ли ты узнать больше об истории своей семьи в годы ВОВ?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Ответ 1:  Да   Ответ 2: Нет   Ответ 3: Затрудняюсь ответить </a:t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08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Администратор\Рабочий стол\пр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lum bright="10000" contrast="25000"/>
          </a:blip>
          <a:srcRect t="10520" b="10520"/>
          <a:stretch>
            <a:fillRect/>
          </a:stretch>
        </p:blipFill>
        <p:spPr bwMode="auto">
          <a:xfrm>
            <a:off x="6156960" y="701041"/>
            <a:ext cx="5410200" cy="406908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4" name="Рисунок 3" descr="пр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681" y="289560"/>
            <a:ext cx="3916680" cy="404431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spPr>
      </p:pic>
      <p:pic>
        <p:nvPicPr>
          <p:cNvPr id="5" name="Рисунок 4" descr="пр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3280" y="3398520"/>
            <a:ext cx="3809999" cy="3459479"/>
          </a:xfrm>
          <a:prstGeom prst="rect">
            <a:avLst/>
          </a:prstGeom>
          <a:ln>
            <a:solidFill>
              <a:schemeClr val="accent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Relaxed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accent4">
                <a:lumMod val="75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Из </a:t>
            </a:r>
            <a:r>
              <a:rPr lang="ru-RU" b="1" i="1" dirty="0" smtClean="0"/>
              <a:t>представленных нами данных можно выяснить, что младшее поколение располагает меньшими знаниями, чем старшее!</a:t>
            </a:r>
            <a:endParaRPr lang="ru-RU" b="1" i="1" dirty="0"/>
          </a:p>
        </p:txBody>
      </p:sp>
      <p:graphicFrame>
        <p:nvGraphicFramePr>
          <p:cNvPr id="18" name="Объект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199709"/>
              </p:ext>
            </p:extLst>
          </p:nvPr>
        </p:nvGraphicFramePr>
        <p:xfrm>
          <a:off x="838200" y="2529839"/>
          <a:ext cx="10515600" cy="3647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3227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0"/>
            <a:ext cx="11064240" cy="643128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 smtClean="0"/>
              <a:t>            Анкеты в Книгу Памяти</a:t>
            </a:r>
            <a:br>
              <a:rPr lang="ru-RU" sz="4400" b="1" i="1" dirty="0" smtClean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 smtClean="0"/>
              <a:t/>
            </a:r>
            <a:br>
              <a:rPr lang="ru-RU" sz="4400" b="1" i="1" dirty="0" smtClean="0"/>
            </a:br>
            <a:r>
              <a:rPr lang="ru-RU" sz="4400" b="1" i="1" dirty="0" smtClean="0"/>
              <a:t> </a:t>
            </a: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2050" name="Picture 2" descr="C:\Documents and Settings\Администратор\Рабочий стол\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1127759"/>
            <a:ext cx="2933700" cy="5234941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6763" y="1123950"/>
            <a:ext cx="284638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7613" y="1123950"/>
            <a:ext cx="2732087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63050" y="1162050"/>
            <a:ext cx="280035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1" y="213360"/>
            <a:ext cx="11064240" cy="6461760"/>
          </a:xfrm>
          <a:effectLst>
            <a:outerShdw blurRad="50800" dist="50800" dir="5400000" algn="ctr" rotWithShape="0">
              <a:srgbClr val="FF0000"/>
            </a:outerShdw>
          </a:effectLst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3" name="Рисунок 2" descr="пам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" y="609600"/>
            <a:ext cx="5105400" cy="365759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4" name="Рисунок 3" descr="пам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51320" y="304800"/>
            <a:ext cx="4602479" cy="3855720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</p:pic>
      <p:pic>
        <p:nvPicPr>
          <p:cNvPr id="5" name="Рисунок 4" descr="пам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06040" y="2621280"/>
            <a:ext cx="3947160" cy="3931919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Рисунок 5" descr="пам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61760" y="2956560"/>
            <a:ext cx="5273039" cy="3276600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39496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130</Words>
  <Application>Microsoft Office PowerPoint</Application>
  <PresentationFormat>Широкоэкранный</PresentationFormat>
  <Paragraphs>40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 </vt:lpstr>
      <vt:lpstr>Цель проекта:  разработка, внедрение и реализация комплекса мер, направленных  на увековечение памяти солдат, погибших в Великой Отечественной войне, вернувшихся с войны, людей, трудившихся в тылу, через создание в школе поискового отряда. Задачи проекта:    - выявить проблему и обозначить пути её решения;    - провести социологические опросы разных возрастных  групп;   - составить план реализации проекта;   - провести просветительскую работу в школе, поселении;   - собрать данные об участниках ВОВ, тружениках тыла;               -  оформить собранный материал в книгу;   - проанализировать достигнутые результаты .   </vt:lpstr>
      <vt:lpstr>Актуальность данного проекта </vt:lpstr>
      <vt:lpstr>Разработка анкеты</vt:lpstr>
      <vt:lpstr>  Анкета: Вопрос 1: Знаешь ли ты о своих родных, которые участвовали в Великой  Отечественной Войне? Вопрос   2: Если да, вернулись ли они с фронта? Вопрос  3: Знаешь ли ты о своих родных, которые трудились в тылу в период Великой Отечественной Войны? Вопрос   4: Можешь ли ты назвать Ф.И.О. своего родственника, участника ВОВ, труженика тыла? Вопрос   5: Хочешь ли ты узнать больше об истории своей семьи в годы ВОВ? Ответ 1:  Да   Ответ 2: Нет   Ответ 3: Затрудняюсь ответить    </vt:lpstr>
      <vt:lpstr>Презентация PowerPoint</vt:lpstr>
      <vt:lpstr> Из представленных нами данных можно выяснить, что младшее поколение располагает меньшими знаниями, чем старшее!</vt:lpstr>
      <vt:lpstr>            Анкеты в Книгу Памяти           </vt:lpstr>
      <vt:lpstr> </vt:lpstr>
      <vt:lpstr>Внеклассное мероприятие «Подвиг русской Женщины»  </vt:lpstr>
      <vt:lpstr>   </vt:lpstr>
      <vt:lpstr> </vt:lpstr>
      <vt:lpstr> </vt:lpstr>
      <vt:lpstr>Эх, война! Что ты сделала...  Голубин Михаил Анисимович   (1903- 1985 гг.).</vt:lpstr>
      <vt:lpstr>Эх, война! Что ты сделала...  Зиновьев Гавриил Николаевич   (1916-1988 гг)</vt:lpstr>
      <vt:lpstr>Солдаты Победы </vt:lpstr>
      <vt:lpstr>«…превратились в белых журавлей…» </vt:lpstr>
      <vt:lpstr>Все для фронта! Все для Победы! Соломатин Владимир Иванович  (1929-2003 гг)   </vt:lpstr>
      <vt:lpstr>       </vt:lpstr>
      <vt:lpstr> </vt:lpstr>
      <vt:lpstr> </vt:lpstr>
      <vt:lpstr>Спасибо за внимание! 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«Нет в России семьи такой, где не памятен     свой Герой…»</dc:title>
  <dc:creator>Alex</dc:creator>
  <cp:lastModifiedBy>Наталья</cp:lastModifiedBy>
  <cp:revision>85</cp:revision>
  <dcterms:created xsi:type="dcterms:W3CDTF">2015-01-25T10:56:56Z</dcterms:created>
  <dcterms:modified xsi:type="dcterms:W3CDTF">2021-12-07T19:12:48Z</dcterms:modified>
</cp:coreProperties>
</file>