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CFB0CD-E347-44B7-8A83-632E11C5F6E9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AC50817-B494-432C-96C3-D4E879D4DE07}">
      <dgm:prSet phldrT="[Текст]"/>
      <dgm:spPr/>
      <dgm:t>
        <a:bodyPr/>
        <a:lstStyle/>
        <a:p>
          <a:r>
            <a:rPr lang="ru-RU" dirty="0" smtClean="0">
              <a:latin typeface="Century Gothic" panose="020B0502020202020204" pitchFamily="34" charset="0"/>
            </a:rPr>
            <a:t>Регистрация участников до 15 мая</a:t>
          </a:r>
          <a:endParaRPr lang="ru-RU" dirty="0">
            <a:latin typeface="Century Gothic" panose="020B0502020202020204" pitchFamily="34" charset="0"/>
          </a:endParaRPr>
        </a:p>
      </dgm:t>
    </dgm:pt>
    <dgm:pt modelId="{9FEFFDDB-73F7-489C-9C69-38B5C49120CC}" type="parTrans" cxnId="{EF804FBC-DD73-4FD2-9B0F-9180A2622E64}">
      <dgm:prSet/>
      <dgm:spPr/>
      <dgm:t>
        <a:bodyPr/>
        <a:lstStyle/>
        <a:p>
          <a:endParaRPr lang="ru-RU">
            <a:latin typeface="Century Gothic" panose="020B0502020202020204" pitchFamily="34" charset="0"/>
          </a:endParaRPr>
        </a:p>
      </dgm:t>
    </dgm:pt>
    <dgm:pt modelId="{225AD358-D501-4637-930D-B0529D905827}" type="sibTrans" cxnId="{EF804FBC-DD73-4FD2-9B0F-9180A2622E64}">
      <dgm:prSet/>
      <dgm:spPr/>
      <dgm:t>
        <a:bodyPr/>
        <a:lstStyle/>
        <a:p>
          <a:endParaRPr lang="ru-RU">
            <a:latin typeface="Century Gothic" panose="020B0502020202020204" pitchFamily="34" charset="0"/>
          </a:endParaRPr>
        </a:p>
      </dgm:t>
    </dgm:pt>
    <dgm:pt modelId="{1E254FBD-DDE5-4327-8ADC-19C4CFCB6324}">
      <dgm:prSet phldrT="[Текст]"/>
      <dgm:spPr/>
      <dgm:t>
        <a:bodyPr/>
        <a:lstStyle/>
        <a:p>
          <a:r>
            <a:rPr lang="ru-RU" dirty="0" smtClean="0">
              <a:latin typeface="Century Gothic" panose="020B0502020202020204" pitchFamily="34" charset="0"/>
            </a:rPr>
            <a:t>Онлайн-игра. Дистанционный этап до 29 мая</a:t>
          </a:r>
          <a:endParaRPr lang="ru-RU" dirty="0">
            <a:latin typeface="Century Gothic" panose="020B0502020202020204" pitchFamily="34" charset="0"/>
          </a:endParaRPr>
        </a:p>
      </dgm:t>
    </dgm:pt>
    <dgm:pt modelId="{A7D06E96-B9E3-4992-AE79-19FA0AD3C1B1}" type="parTrans" cxnId="{7A6687FD-37E8-43AC-9B57-A66CFD28F9C5}">
      <dgm:prSet/>
      <dgm:spPr/>
      <dgm:t>
        <a:bodyPr/>
        <a:lstStyle/>
        <a:p>
          <a:endParaRPr lang="ru-RU">
            <a:latin typeface="Century Gothic" panose="020B0502020202020204" pitchFamily="34" charset="0"/>
          </a:endParaRPr>
        </a:p>
      </dgm:t>
    </dgm:pt>
    <dgm:pt modelId="{70D33A72-798B-411E-8139-346CF0DD540E}" type="sibTrans" cxnId="{7A6687FD-37E8-43AC-9B57-A66CFD28F9C5}">
      <dgm:prSet/>
      <dgm:spPr/>
      <dgm:t>
        <a:bodyPr/>
        <a:lstStyle/>
        <a:p>
          <a:endParaRPr lang="ru-RU">
            <a:latin typeface="Century Gothic" panose="020B0502020202020204" pitchFamily="34" charset="0"/>
          </a:endParaRPr>
        </a:p>
      </dgm:t>
    </dgm:pt>
    <dgm:pt modelId="{D91E539B-ADE2-448E-8F6B-6B5DB9F24EB3}">
      <dgm:prSet phldrT="[Текст]"/>
      <dgm:spPr/>
      <dgm:t>
        <a:bodyPr/>
        <a:lstStyle/>
        <a:p>
          <a:r>
            <a:rPr lang="ru-RU" dirty="0" smtClean="0">
              <a:latin typeface="Century Gothic" panose="020B0502020202020204" pitchFamily="34" charset="0"/>
            </a:rPr>
            <a:t>Онлайн-собеседование до 15 июня</a:t>
          </a:r>
          <a:endParaRPr lang="ru-RU" dirty="0">
            <a:latin typeface="Century Gothic" panose="020B0502020202020204" pitchFamily="34" charset="0"/>
          </a:endParaRPr>
        </a:p>
      </dgm:t>
    </dgm:pt>
    <dgm:pt modelId="{ACF2F3A1-AB12-417F-8517-EA48A070FD9F}" type="parTrans" cxnId="{D9D40ECE-55EC-4630-9357-8E03693684A0}">
      <dgm:prSet/>
      <dgm:spPr/>
      <dgm:t>
        <a:bodyPr/>
        <a:lstStyle/>
        <a:p>
          <a:endParaRPr lang="ru-RU">
            <a:latin typeface="Century Gothic" panose="020B0502020202020204" pitchFamily="34" charset="0"/>
          </a:endParaRPr>
        </a:p>
      </dgm:t>
    </dgm:pt>
    <dgm:pt modelId="{ADC4F39D-A0DA-4FAE-BD01-42593EE16E28}" type="sibTrans" cxnId="{D9D40ECE-55EC-4630-9357-8E03693684A0}">
      <dgm:prSet/>
      <dgm:spPr/>
      <dgm:t>
        <a:bodyPr/>
        <a:lstStyle/>
        <a:p>
          <a:endParaRPr lang="ru-RU">
            <a:latin typeface="Century Gothic" panose="020B0502020202020204" pitchFamily="34" charset="0"/>
          </a:endParaRPr>
        </a:p>
      </dgm:t>
    </dgm:pt>
    <dgm:pt modelId="{A1744650-2E83-4D45-A879-6013F754F6BF}" type="pres">
      <dgm:prSet presAssocID="{06CFB0CD-E347-44B7-8A83-632E11C5F6E9}" presName="Name0" presStyleCnt="0">
        <dgm:presLayoutVars>
          <dgm:chMax val="7"/>
          <dgm:chPref val="7"/>
          <dgm:dir/>
        </dgm:presLayoutVars>
      </dgm:prSet>
      <dgm:spPr/>
    </dgm:pt>
    <dgm:pt modelId="{1E16C403-0F99-480D-AE4C-E3143FF26335}" type="pres">
      <dgm:prSet presAssocID="{06CFB0CD-E347-44B7-8A83-632E11C5F6E9}" presName="Name1" presStyleCnt="0"/>
      <dgm:spPr/>
    </dgm:pt>
    <dgm:pt modelId="{ECD88214-5254-4DA4-9644-0ADC937EF4B4}" type="pres">
      <dgm:prSet presAssocID="{06CFB0CD-E347-44B7-8A83-632E11C5F6E9}" presName="cycle" presStyleCnt="0"/>
      <dgm:spPr/>
    </dgm:pt>
    <dgm:pt modelId="{39E4C1E9-C854-414F-A1D5-2674833179C9}" type="pres">
      <dgm:prSet presAssocID="{06CFB0CD-E347-44B7-8A83-632E11C5F6E9}" presName="srcNode" presStyleLbl="node1" presStyleIdx="0" presStyleCnt="3"/>
      <dgm:spPr/>
    </dgm:pt>
    <dgm:pt modelId="{68060A68-A742-44E8-9BC4-53C3AE02059B}" type="pres">
      <dgm:prSet presAssocID="{06CFB0CD-E347-44B7-8A83-632E11C5F6E9}" presName="conn" presStyleLbl="parChTrans1D2" presStyleIdx="0" presStyleCnt="1"/>
      <dgm:spPr/>
    </dgm:pt>
    <dgm:pt modelId="{A85A27EA-3CA4-4CC0-BFEE-3CF5E20F16A2}" type="pres">
      <dgm:prSet presAssocID="{06CFB0CD-E347-44B7-8A83-632E11C5F6E9}" presName="extraNode" presStyleLbl="node1" presStyleIdx="0" presStyleCnt="3"/>
      <dgm:spPr/>
    </dgm:pt>
    <dgm:pt modelId="{EAE0FB7D-7056-4693-A9C6-F5F6163FA290}" type="pres">
      <dgm:prSet presAssocID="{06CFB0CD-E347-44B7-8A83-632E11C5F6E9}" presName="dstNode" presStyleLbl="node1" presStyleIdx="0" presStyleCnt="3"/>
      <dgm:spPr/>
    </dgm:pt>
    <dgm:pt modelId="{8DFA5E96-D62B-4D48-97F6-4999CAC145C2}" type="pres">
      <dgm:prSet presAssocID="{2AC50817-B494-432C-96C3-D4E879D4DE07}" presName="text_1" presStyleLbl="node1" presStyleIdx="0" presStyleCnt="3">
        <dgm:presLayoutVars>
          <dgm:bulletEnabled val="1"/>
        </dgm:presLayoutVars>
      </dgm:prSet>
      <dgm:spPr/>
    </dgm:pt>
    <dgm:pt modelId="{53FB1BE8-3576-475D-8717-8FC180554C05}" type="pres">
      <dgm:prSet presAssocID="{2AC50817-B494-432C-96C3-D4E879D4DE07}" presName="accent_1" presStyleCnt="0"/>
      <dgm:spPr/>
    </dgm:pt>
    <dgm:pt modelId="{27F759DE-61A7-4CC3-A118-B61E5E930552}" type="pres">
      <dgm:prSet presAssocID="{2AC50817-B494-432C-96C3-D4E879D4DE07}" presName="accentRepeatNode" presStyleLbl="solidFgAcc1" presStyleIdx="0" presStyleCnt="3"/>
      <dgm:spPr/>
    </dgm:pt>
    <dgm:pt modelId="{BFF1D48E-2574-4B6E-92AA-8CED953D7D8C}" type="pres">
      <dgm:prSet presAssocID="{1E254FBD-DDE5-4327-8ADC-19C4CFCB6324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620B3-04BF-4BC2-B085-3D40D4D6A47C}" type="pres">
      <dgm:prSet presAssocID="{1E254FBD-DDE5-4327-8ADC-19C4CFCB6324}" presName="accent_2" presStyleCnt="0"/>
      <dgm:spPr/>
    </dgm:pt>
    <dgm:pt modelId="{154A5DC6-DD45-4339-9EC7-5DFD60CC7523}" type="pres">
      <dgm:prSet presAssocID="{1E254FBD-DDE5-4327-8ADC-19C4CFCB6324}" presName="accentRepeatNode" presStyleLbl="solidFgAcc1" presStyleIdx="1" presStyleCnt="3"/>
      <dgm:spPr/>
    </dgm:pt>
    <dgm:pt modelId="{EA5F8D7D-EEFC-4E4A-B94B-B7E2C2B6D873}" type="pres">
      <dgm:prSet presAssocID="{D91E539B-ADE2-448E-8F6B-6B5DB9F24EB3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CF1C88-966E-41BF-B082-DD1E491EE280}" type="pres">
      <dgm:prSet presAssocID="{D91E539B-ADE2-448E-8F6B-6B5DB9F24EB3}" presName="accent_3" presStyleCnt="0"/>
      <dgm:spPr/>
    </dgm:pt>
    <dgm:pt modelId="{FC3A3CB4-042A-400D-B542-9388CFD5478C}" type="pres">
      <dgm:prSet presAssocID="{D91E539B-ADE2-448E-8F6B-6B5DB9F24EB3}" presName="accentRepeatNode" presStyleLbl="solidFgAcc1" presStyleIdx="2" presStyleCnt="3"/>
      <dgm:spPr/>
    </dgm:pt>
  </dgm:ptLst>
  <dgm:cxnLst>
    <dgm:cxn modelId="{EF804FBC-DD73-4FD2-9B0F-9180A2622E64}" srcId="{06CFB0CD-E347-44B7-8A83-632E11C5F6E9}" destId="{2AC50817-B494-432C-96C3-D4E879D4DE07}" srcOrd="0" destOrd="0" parTransId="{9FEFFDDB-73F7-489C-9C69-38B5C49120CC}" sibTransId="{225AD358-D501-4637-930D-B0529D905827}"/>
    <dgm:cxn modelId="{2CED074E-5442-4A3A-BFCE-090E93ACA372}" type="presOf" srcId="{1E254FBD-DDE5-4327-8ADC-19C4CFCB6324}" destId="{BFF1D48E-2574-4B6E-92AA-8CED953D7D8C}" srcOrd="0" destOrd="0" presId="urn:microsoft.com/office/officeart/2008/layout/VerticalCurvedList"/>
    <dgm:cxn modelId="{7A6687FD-37E8-43AC-9B57-A66CFD28F9C5}" srcId="{06CFB0CD-E347-44B7-8A83-632E11C5F6E9}" destId="{1E254FBD-DDE5-4327-8ADC-19C4CFCB6324}" srcOrd="1" destOrd="0" parTransId="{A7D06E96-B9E3-4992-AE79-19FA0AD3C1B1}" sibTransId="{70D33A72-798B-411E-8139-346CF0DD540E}"/>
    <dgm:cxn modelId="{D9D40ECE-55EC-4630-9357-8E03693684A0}" srcId="{06CFB0CD-E347-44B7-8A83-632E11C5F6E9}" destId="{D91E539B-ADE2-448E-8F6B-6B5DB9F24EB3}" srcOrd="2" destOrd="0" parTransId="{ACF2F3A1-AB12-417F-8517-EA48A070FD9F}" sibTransId="{ADC4F39D-A0DA-4FAE-BD01-42593EE16E28}"/>
    <dgm:cxn modelId="{832F7CE3-8CB7-4438-A799-59B9B136EDFB}" type="presOf" srcId="{06CFB0CD-E347-44B7-8A83-632E11C5F6E9}" destId="{A1744650-2E83-4D45-A879-6013F754F6BF}" srcOrd="0" destOrd="0" presId="urn:microsoft.com/office/officeart/2008/layout/VerticalCurvedList"/>
    <dgm:cxn modelId="{49CBE277-2486-417A-A92C-948E3818D23F}" type="presOf" srcId="{D91E539B-ADE2-448E-8F6B-6B5DB9F24EB3}" destId="{EA5F8D7D-EEFC-4E4A-B94B-B7E2C2B6D873}" srcOrd="0" destOrd="0" presId="urn:microsoft.com/office/officeart/2008/layout/VerticalCurvedList"/>
    <dgm:cxn modelId="{68E91E74-F5AC-4BE0-99D0-2956EB0A8560}" type="presOf" srcId="{225AD358-D501-4637-930D-B0529D905827}" destId="{68060A68-A742-44E8-9BC4-53C3AE02059B}" srcOrd="0" destOrd="0" presId="urn:microsoft.com/office/officeart/2008/layout/VerticalCurvedList"/>
    <dgm:cxn modelId="{B88EFCC4-480C-478B-9B5D-2931C73FEF97}" type="presOf" srcId="{2AC50817-B494-432C-96C3-D4E879D4DE07}" destId="{8DFA5E96-D62B-4D48-97F6-4999CAC145C2}" srcOrd="0" destOrd="0" presId="urn:microsoft.com/office/officeart/2008/layout/VerticalCurvedList"/>
    <dgm:cxn modelId="{FDAB506F-52D2-4510-9086-3F6F3E3D0338}" type="presParOf" srcId="{A1744650-2E83-4D45-A879-6013F754F6BF}" destId="{1E16C403-0F99-480D-AE4C-E3143FF26335}" srcOrd="0" destOrd="0" presId="urn:microsoft.com/office/officeart/2008/layout/VerticalCurvedList"/>
    <dgm:cxn modelId="{CE8DA8AC-DE07-4E43-B342-A0C7E9F1D251}" type="presParOf" srcId="{1E16C403-0F99-480D-AE4C-E3143FF26335}" destId="{ECD88214-5254-4DA4-9644-0ADC937EF4B4}" srcOrd="0" destOrd="0" presId="urn:microsoft.com/office/officeart/2008/layout/VerticalCurvedList"/>
    <dgm:cxn modelId="{4652EBC7-B16A-4BAF-BD1F-E8F92C4022B4}" type="presParOf" srcId="{ECD88214-5254-4DA4-9644-0ADC937EF4B4}" destId="{39E4C1E9-C854-414F-A1D5-2674833179C9}" srcOrd="0" destOrd="0" presId="urn:microsoft.com/office/officeart/2008/layout/VerticalCurvedList"/>
    <dgm:cxn modelId="{382F0E2A-77A8-44F2-ADE6-81518876DD34}" type="presParOf" srcId="{ECD88214-5254-4DA4-9644-0ADC937EF4B4}" destId="{68060A68-A742-44E8-9BC4-53C3AE02059B}" srcOrd="1" destOrd="0" presId="urn:microsoft.com/office/officeart/2008/layout/VerticalCurvedList"/>
    <dgm:cxn modelId="{BD94DEC5-D941-4780-AD89-8CF83D1A2F77}" type="presParOf" srcId="{ECD88214-5254-4DA4-9644-0ADC937EF4B4}" destId="{A85A27EA-3CA4-4CC0-BFEE-3CF5E20F16A2}" srcOrd="2" destOrd="0" presId="urn:microsoft.com/office/officeart/2008/layout/VerticalCurvedList"/>
    <dgm:cxn modelId="{FF7BC355-B081-4165-B2B2-252E01BC6CC8}" type="presParOf" srcId="{ECD88214-5254-4DA4-9644-0ADC937EF4B4}" destId="{EAE0FB7D-7056-4693-A9C6-F5F6163FA290}" srcOrd="3" destOrd="0" presId="urn:microsoft.com/office/officeart/2008/layout/VerticalCurvedList"/>
    <dgm:cxn modelId="{25BECA18-D996-438C-B35A-6F76D9E2DE4D}" type="presParOf" srcId="{1E16C403-0F99-480D-AE4C-E3143FF26335}" destId="{8DFA5E96-D62B-4D48-97F6-4999CAC145C2}" srcOrd="1" destOrd="0" presId="urn:microsoft.com/office/officeart/2008/layout/VerticalCurvedList"/>
    <dgm:cxn modelId="{1124B68E-BF21-42BF-8662-F879FD82ED41}" type="presParOf" srcId="{1E16C403-0F99-480D-AE4C-E3143FF26335}" destId="{53FB1BE8-3576-475D-8717-8FC180554C05}" srcOrd="2" destOrd="0" presId="urn:microsoft.com/office/officeart/2008/layout/VerticalCurvedList"/>
    <dgm:cxn modelId="{9527462D-CB30-4A48-B327-8611554B5FE5}" type="presParOf" srcId="{53FB1BE8-3576-475D-8717-8FC180554C05}" destId="{27F759DE-61A7-4CC3-A118-B61E5E930552}" srcOrd="0" destOrd="0" presId="urn:microsoft.com/office/officeart/2008/layout/VerticalCurvedList"/>
    <dgm:cxn modelId="{65F322E3-AF66-4904-A28D-59AF17EABC8D}" type="presParOf" srcId="{1E16C403-0F99-480D-AE4C-E3143FF26335}" destId="{BFF1D48E-2574-4B6E-92AA-8CED953D7D8C}" srcOrd="3" destOrd="0" presId="urn:microsoft.com/office/officeart/2008/layout/VerticalCurvedList"/>
    <dgm:cxn modelId="{BF018A36-53B4-4724-AA28-7B986D213B49}" type="presParOf" srcId="{1E16C403-0F99-480D-AE4C-E3143FF26335}" destId="{7D1620B3-04BF-4BC2-B085-3D40D4D6A47C}" srcOrd="4" destOrd="0" presId="urn:microsoft.com/office/officeart/2008/layout/VerticalCurvedList"/>
    <dgm:cxn modelId="{808DB785-51F4-49A3-B54F-C426E6348681}" type="presParOf" srcId="{7D1620B3-04BF-4BC2-B085-3D40D4D6A47C}" destId="{154A5DC6-DD45-4339-9EC7-5DFD60CC7523}" srcOrd="0" destOrd="0" presId="urn:microsoft.com/office/officeart/2008/layout/VerticalCurvedList"/>
    <dgm:cxn modelId="{8A5824B4-F9C2-49D6-9077-3D704117E602}" type="presParOf" srcId="{1E16C403-0F99-480D-AE4C-E3143FF26335}" destId="{EA5F8D7D-EEFC-4E4A-B94B-B7E2C2B6D873}" srcOrd="5" destOrd="0" presId="urn:microsoft.com/office/officeart/2008/layout/VerticalCurvedList"/>
    <dgm:cxn modelId="{D37A9913-2B92-4564-A692-E74D7CAB5239}" type="presParOf" srcId="{1E16C403-0F99-480D-AE4C-E3143FF26335}" destId="{13CF1C88-966E-41BF-B082-DD1E491EE280}" srcOrd="6" destOrd="0" presId="urn:microsoft.com/office/officeart/2008/layout/VerticalCurvedList"/>
    <dgm:cxn modelId="{2AD498D4-DA65-4F05-8434-521730C70D7E}" type="presParOf" srcId="{13CF1C88-966E-41BF-B082-DD1E491EE280}" destId="{FC3A3CB4-042A-400D-B542-9388CFD5478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060A68-A742-44E8-9BC4-53C3AE02059B}">
      <dsp:nvSpPr>
        <dsp:cNvPr id="0" name=""/>
        <dsp:cNvSpPr/>
      </dsp:nvSpPr>
      <dsp:spPr>
        <a:xfrm>
          <a:off x="-4349930" y="-667251"/>
          <a:ext cx="5182479" cy="5182479"/>
        </a:xfrm>
        <a:prstGeom prst="blockArc">
          <a:avLst>
            <a:gd name="adj1" fmla="val 18900000"/>
            <a:gd name="adj2" fmla="val 2700000"/>
            <a:gd name="adj3" fmla="val 417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FA5E96-D62B-4D48-97F6-4999CAC145C2}">
      <dsp:nvSpPr>
        <dsp:cNvPr id="0" name=""/>
        <dsp:cNvSpPr/>
      </dsp:nvSpPr>
      <dsp:spPr>
        <a:xfrm>
          <a:off x="535426" y="384797"/>
          <a:ext cx="4356670" cy="76959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0866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Century Gothic" panose="020B0502020202020204" pitchFamily="34" charset="0"/>
            </a:rPr>
            <a:t>Регистрация участников до 15 мая</a:t>
          </a:r>
          <a:endParaRPr lang="ru-RU" sz="1700" kern="1200" dirty="0">
            <a:latin typeface="Century Gothic" panose="020B0502020202020204" pitchFamily="34" charset="0"/>
          </a:endParaRPr>
        </a:p>
      </dsp:txBody>
      <dsp:txXfrm>
        <a:off x="535426" y="384797"/>
        <a:ext cx="4356670" cy="769595"/>
      </dsp:txXfrm>
    </dsp:sp>
    <dsp:sp modelId="{27F759DE-61A7-4CC3-A118-B61E5E930552}">
      <dsp:nvSpPr>
        <dsp:cNvPr id="0" name=""/>
        <dsp:cNvSpPr/>
      </dsp:nvSpPr>
      <dsp:spPr>
        <a:xfrm>
          <a:off x="54429" y="288598"/>
          <a:ext cx="961994" cy="9619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F1D48E-2574-4B6E-92AA-8CED953D7D8C}">
      <dsp:nvSpPr>
        <dsp:cNvPr id="0" name=""/>
        <dsp:cNvSpPr/>
      </dsp:nvSpPr>
      <dsp:spPr>
        <a:xfrm>
          <a:off x="815174" y="1539190"/>
          <a:ext cx="4076923" cy="769595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0866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Century Gothic" panose="020B0502020202020204" pitchFamily="34" charset="0"/>
            </a:rPr>
            <a:t>Онлайн-игра. Дистанционный этап до 29 мая</a:t>
          </a:r>
          <a:endParaRPr lang="ru-RU" sz="1700" kern="1200" dirty="0">
            <a:latin typeface="Century Gothic" panose="020B0502020202020204" pitchFamily="34" charset="0"/>
          </a:endParaRPr>
        </a:p>
      </dsp:txBody>
      <dsp:txXfrm>
        <a:off x="815174" y="1539190"/>
        <a:ext cx="4076923" cy="769595"/>
      </dsp:txXfrm>
    </dsp:sp>
    <dsp:sp modelId="{154A5DC6-DD45-4339-9EC7-5DFD60CC7523}">
      <dsp:nvSpPr>
        <dsp:cNvPr id="0" name=""/>
        <dsp:cNvSpPr/>
      </dsp:nvSpPr>
      <dsp:spPr>
        <a:xfrm>
          <a:off x="334177" y="1442991"/>
          <a:ext cx="961994" cy="9619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5F8D7D-EEFC-4E4A-B94B-B7E2C2B6D873}">
      <dsp:nvSpPr>
        <dsp:cNvPr id="0" name=""/>
        <dsp:cNvSpPr/>
      </dsp:nvSpPr>
      <dsp:spPr>
        <a:xfrm>
          <a:off x="535426" y="2693583"/>
          <a:ext cx="4356670" cy="769595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0866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Century Gothic" panose="020B0502020202020204" pitchFamily="34" charset="0"/>
            </a:rPr>
            <a:t>Онлайн-собеседование до 15 июня</a:t>
          </a:r>
          <a:endParaRPr lang="ru-RU" sz="1700" kern="1200" dirty="0">
            <a:latin typeface="Century Gothic" panose="020B0502020202020204" pitchFamily="34" charset="0"/>
          </a:endParaRPr>
        </a:p>
      </dsp:txBody>
      <dsp:txXfrm>
        <a:off x="535426" y="2693583"/>
        <a:ext cx="4356670" cy="769595"/>
      </dsp:txXfrm>
    </dsp:sp>
    <dsp:sp modelId="{FC3A3CB4-042A-400D-B542-9388CFD5478C}">
      <dsp:nvSpPr>
        <dsp:cNvPr id="0" name=""/>
        <dsp:cNvSpPr/>
      </dsp:nvSpPr>
      <dsp:spPr>
        <a:xfrm>
          <a:off x="54429" y="2597383"/>
          <a:ext cx="961994" cy="9619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&#1073;&#1086;&#1083;&#1100;&#1096;&#1072;&#1103;&#1087;&#1077;&#1088;&#1077;&#1084;&#1077;&#1085;&#1072;.&#1086;&#1085;&#1083;&#1072;&#1081;&#1085;/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4500570"/>
            <a:ext cx="8501122" cy="1714512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Century Gothic" pitchFamily="34" charset="0"/>
              </a:rPr>
              <a:t>Всероссийский конкурс 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Century Gothic" pitchFamily="34" charset="0"/>
              </a:rPr>
              <a:t>«Большая перемена – 2023»</a:t>
            </a:r>
            <a:endParaRPr lang="ru-RU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4" name="Рисунок 3" descr="БП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9144000" cy="410103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qrcoder.ru/code/?%7Bhttps%3A%2F%2Fbolshayaperemena.online%2Fauth%2Fsignup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908720"/>
            <a:ext cx="223224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Century Gothic" panose="020B0502020202020204" pitchFamily="34" charset="0"/>
              </a:rPr>
              <a:t>Что для этого надо сделать?</a:t>
            </a: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>
                <a:latin typeface="Century Gothic" panose="020B0502020202020204" pitchFamily="34" charset="0"/>
              </a:rPr>
              <a:t>Пройти регистрацию – </a:t>
            </a:r>
            <a:br>
              <a:rPr lang="ru-RU" dirty="0" smtClean="0">
                <a:latin typeface="Century Gothic" panose="020B0502020202020204" pitchFamily="34" charset="0"/>
              </a:rPr>
            </a:br>
            <a:r>
              <a:rPr lang="ru-RU" dirty="0" smtClean="0">
                <a:latin typeface="Century Gothic" panose="020B0502020202020204" pitchFamily="34" charset="0"/>
              </a:rPr>
              <a:t>«Стать участником»</a:t>
            </a:r>
          </a:p>
          <a:p>
            <a:pPr marL="514350" indent="-514350">
              <a:buAutoNum type="arabicPeriod"/>
            </a:pPr>
            <a:r>
              <a:rPr lang="ru-RU" dirty="0">
                <a:latin typeface="Century Gothic" panose="020B0502020202020204" pitchFamily="34" charset="0"/>
              </a:rPr>
              <a:t>Нажав на кнопку «Стать участником», нужно сделать запрос Наставнику. Для этого нажмите «Пригласить наставника</a:t>
            </a:r>
            <a:r>
              <a:rPr lang="ru-RU" dirty="0" smtClean="0">
                <a:latin typeface="Century Gothic" panose="020B0502020202020204" pitchFamily="34" charset="0"/>
              </a:rPr>
              <a:t>».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Century Gothic" panose="020B0502020202020204" pitchFamily="34" charset="0"/>
              </a:rPr>
              <a:t>Пройти первый этап – онлайн-игру</a:t>
            </a:r>
          </a:p>
          <a:p>
            <a:pPr marL="514350" indent="-514350">
              <a:buAutoNum type="arabicPeriod"/>
            </a:pPr>
            <a:endParaRPr lang="ru-RU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30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entury Gothic" pitchFamily="34" charset="0"/>
              </a:rPr>
              <a:t>Ссылка на сайт конкурса</a:t>
            </a:r>
            <a:endParaRPr lang="ru-RU" dirty="0">
              <a:latin typeface="Century Gothic" pitchFamily="34" charset="0"/>
            </a:endParaRPr>
          </a:p>
        </p:txBody>
      </p:sp>
      <p:pic>
        <p:nvPicPr>
          <p:cNvPr id="4" name="Содержимое 3" descr="загруженное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2071678"/>
            <a:ext cx="4352950" cy="4352950"/>
          </a:xfrm>
        </p:spPr>
      </p:pic>
      <p:sp>
        <p:nvSpPr>
          <p:cNvPr id="6" name="TextBox 5"/>
          <p:cNvSpPr txBox="1"/>
          <p:nvPr/>
        </p:nvSpPr>
        <p:spPr>
          <a:xfrm>
            <a:off x="4429124" y="3429000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https://</a:t>
            </a:r>
            <a:r>
              <a:rPr lang="ru-RU" dirty="0" err="1" smtClean="0">
                <a:hlinkClick r:id="rId3"/>
              </a:rPr>
              <a:t>большаяперемена.онлайн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beolin.club/uploads/posts/2022-09/1664407602_13-beolin-club-p-risunok-bulochki-krasivo-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953" y="476672"/>
            <a:ext cx="3221725" cy="2418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Century Gothic" panose="020B0502020202020204" pitchFamily="34" charset="0"/>
              </a:rPr>
              <a:t>Большая перемена – это как?</a:t>
            </a: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9216" y="2332037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>
                <a:latin typeface="Century Gothic" panose="020B0502020202020204" pitchFamily="34" charset="0"/>
              </a:rPr>
              <a:t>Никакого отношения к длинной переменке и булочкам из столовой этот конкурс не имеет. Его название - совсем о другом: </a:t>
            </a:r>
            <a:endParaRPr lang="ru-RU" sz="2800" dirty="0" smtClean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ru-RU" sz="2800" b="1" dirty="0" smtClean="0">
                <a:latin typeface="Century Gothic" panose="020B0502020202020204" pitchFamily="34" charset="0"/>
              </a:rPr>
              <a:t>О ЛЮДЯХ, КОТОРЫЕ НЕ ПРОСТО СИЛЬНЕЕ, ЛУЧШЕ ИЛИ УМНЕЕ, А КОТОРЫЕ СПОСОБНЫ ИЗМЕНИТЬ МИР СВОИМИ ИДЕЯМИ, ИЗОБРЕТЕНИЯМИ И ОТКРЫТИЯМИ.</a:t>
            </a:r>
            <a:endParaRPr lang="ru-RU" sz="2800" b="1" dirty="0">
              <a:latin typeface="Century Gothic" panose="020B0502020202020204" pitchFamily="34" charset="0"/>
            </a:endParaRPr>
          </a:p>
        </p:txBody>
      </p:sp>
      <p:sp>
        <p:nvSpPr>
          <p:cNvPr id="4" name="AutoShape 4" descr="https://lookaside.fbsbx.com/lookaside/crawler/media/?media_id=18086341932145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https://lookaside.fbsbx.com/lookaside/crawler/media/?media_id=180863419321454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772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dirty="0" smtClean="0">
                <a:latin typeface="Century Gothic" pitchFamily="34" charset="0"/>
              </a:rPr>
              <a:t>Что такое конкурс «Большая перемена»?</a:t>
            </a:r>
            <a:endParaRPr lang="ru-RU" sz="4800" dirty="0">
              <a:latin typeface="Century Gothic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2996952"/>
            <a:ext cx="4248472" cy="288032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2800" dirty="0" smtClean="0">
                <a:latin typeface="Century Gothic" pitchFamily="34" charset="0"/>
              </a:rPr>
              <a:t>    Это </a:t>
            </a:r>
            <a:r>
              <a:rPr lang="ru-RU" sz="2800" dirty="0" smtClean="0">
                <a:latin typeface="Century Gothic" pitchFamily="34" charset="0"/>
              </a:rPr>
              <a:t>Всероссийский конкурс, в котором предстоит выполнять небольшие дистанционные задания на официальной платформе</a:t>
            </a:r>
            <a:endParaRPr lang="ru-RU" sz="2800" dirty="0">
              <a:latin typeface="Century Gothic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84788514"/>
              </p:ext>
            </p:extLst>
          </p:nvPr>
        </p:nvGraphicFramePr>
        <p:xfrm>
          <a:off x="4181840" y="2276872"/>
          <a:ext cx="4943872" cy="3847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Century Gothic" panose="020B0502020202020204" pitchFamily="34" charset="0"/>
              </a:rPr>
              <a:t>Почему стоит участвовать?</a:t>
            </a:r>
            <a:br>
              <a:rPr lang="ru-RU" dirty="0" smtClean="0">
                <a:latin typeface="Century Gothic" panose="020B0502020202020204" pitchFamily="34" charset="0"/>
              </a:rPr>
            </a:br>
            <a:r>
              <a:rPr lang="ru-RU" b="1" dirty="0" smtClean="0">
                <a:latin typeface="Century Gothic" panose="020B0502020202020204" pitchFamily="34" charset="0"/>
              </a:rPr>
              <a:t>Как наставнику</a:t>
            </a:r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484784"/>
            <a:ext cx="8784976" cy="14401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Century Gothic" panose="020B0502020202020204" pitchFamily="34" charset="0"/>
              </a:rPr>
              <a:t>ТОП-50 образовательных организаций (30 школ и 20 колледжей), подготовивших наибольшее количество активных участников или максимально вовлеченных в конкурс «Большая перемена», получат гранты в размере 2 млн рублей на развитие образовательной среды.</a:t>
            </a: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2992090"/>
            <a:ext cx="8784976" cy="25202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Century Gothic" panose="020B0502020202020204" pitchFamily="34" charset="0"/>
              </a:rPr>
              <a:t>Педагоги-наставники, подготовившие победителей конкурса среди старшеклассников и студентов СПО, получат по </a:t>
            </a:r>
            <a:r>
              <a:rPr lang="ru-RU" sz="1600" b="1" dirty="0" smtClean="0">
                <a:latin typeface="Century Gothic" panose="020B0502020202020204" pitchFamily="34" charset="0"/>
              </a:rPr>
              <a:t>150 000 РУБЛЕЙ </a:t>
            </a:r>
            <a:r>
              <a:rPr lang="ru-RU" sz="1600" dirty="0" smtClean="0">
                <a:latin typeface="Century Gothic" panose="020B0502020202020204" pitchFamily="34" charset="0"/>
              </a:rPr>
              <a:t>и </a:t>
            </a:r>
            <a:r>
              <a:rPr lang="ru-RU" sz="1600" dirty="0">
                <a:latin typeface="Century Gothic" panose="020B0502020202020204" pitchFamily="34" charset="0"/>
              </a:rPr>
              <a:t>возможность пройти образовательную программу от партнеров «Большой перемены».</a:t>
            </a:r>
            <a:r>
              <a:rPr lang="ru-RU" sz="1600" dirty="0">
                <a:latin typeface="Century Gothic" panose="020B0502020202020204" pitchFamily="34" charset="0"/>
              </a:rPr>
              <a:t/>
            </a:r>
            <a:br>
              <a:rPr lang="ru-RU" sz="1600" dirty="0">
                <a:latin typeface="Century Gothic" panose="020B0502020202020204" pitchFamily="34" charset="0"/>
              </a:rPr>
            </a:br>
            <a:r>
              <a:rPr lang="ru-RU" sz="1600" dirty="0">
                <a:latin typeface="Century Gothic" panose="020B0502020202020204" pitchFamily="34" charset="0"/>
              </a:rPr>
              <a:t/>
            </a:r>
            <a:br>
              <a:rPr lang="ru-RU" sz="1600" dirty="0">
                <a:latin typeface="Century Gothic" panose="020B0502020202020204" pitchFamily="34" charset="0"/>
              </a:rPr>
            </a:br>
            <a:r>
              <a:rPr lang="ru-RU" sz="1600" dirty="0">
                <a:latin typeface="Century Gothic" panose="020B0502020202020204" pitchFamily="34" charset="0"/>
              </a:rPr>
              <a:t>Педагоги, подготовившие финалистов конкурса, получат по </a:t>
            </a:r>
            <a:r>
              <a:rPr lang="ru-RU" sz="1600" b="1" dirty="0" smtClean="0">
                <a:latin typeface="Century Gothic" panose="020B0502020202020204" pitchFamily="34" charset="0"/>
              </a:rPr>
              <a:t>50 000 РУБЛЕЙ.</a:t>
            </a:r>
            <a:br>
              <a:rPr lang="ru-RU" sz="1600" b="1" dirty="0" smtClean="0">
                <a:latin typeface="Century Gothic" panose="020B0502020202020204" pitchFamily="34" charset="0"/>
              </a:rPr>
            </a:br>
            <a:r>
              <a:rPr lang="ru-RU" sz="1600" dirty="0">
                <a:latin typeface="Century Gothic" panose="020B0502020202020204" pitchFamily="34" charset="0"/>
              </a:rPr>
              <a:t/>
            </a:r>
            <a:br>
              <a:rPr lang="ru-RU" sz="1600" dirty="0">
                <a:latin typeface="Century Gothic" panose="020B0502020202020204" pitchFamily="34" charset="0"/>
              </a:rPr>
            </a:br>
            <a:r>
              <a:rPr lang="ru-RU" sz="1600" dirty="0">
                <a:latin typeface="Century Gothic" panose="020B0502020202020204" pitchFamily="34" charset="0"/>
              </a:rPr>
              <a:t>Педагоги-наставники среди 5-7 классов получат по </a:t>
            </a:r>
            <a:r>
              <a:rPr lang="ru-RU" sz="1600" b="1" dirty="0" smtClean="0">
                <a:latin typeface="Century Gothic" panose="020B0502020202020204" pitchFamily="34" charset="0"/>
              </a:rPr>
              <a:t>100 000 РУБЛЕЙ </a:t>
            </a:r>
            <a:r>
              <a:rPr lang="ru-RU" sz="1600" dirty="0" smtClean="0">
                <a:latin typeface="Century Gothic" panose="020B0502020202020204" pitchFamily="34" charset="0"/>
              </a:rPr>
              <a:t>и возможность </a:t>
            </a:r>
            <a:r>
              <a:rPr lang="ru-RU" sz="1600" dirty="0">
                <a:latin typeface="Century Gothic" panose="020B0502020202020204" pitchFamily="34" charset="0"/>
              </a:rPr>
              <a:t>пройти курсы повышения квалификации.</a:t>
            </a:r>
            <a:endParaRPr lang="ru-RU" sz="1600" dirty="0"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5589240"/>
            <a:ext cx="8784976" cy="126876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Century Gothic" panose="020B0502020202020204" pitchFamily="34" charset="0"/>
              </a:rPr>
              <a:t>Для всех наставников также предусмотрены участие в образовательных программах и во всероссийском сообществе наставников, образовательные путешествия, стажировки, денежная премия, тематические призы и 4 траектории профессионального развития педагога.</a:t>
            </a:r>
            <a:endParaRPr lang="ru-RU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386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s://xn--j1aelj.xn--p1ai/wp-content/uploads/2022/09/arte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356992"/>
            <a:ext cx="4896544" cy="2937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Century Gothic" panose="020B0502020202020204" pitchFamily="34" charset="0"/>
              </a:rPr>
              <a:t>Почему стоит участвовать?</a:t>
            </a:r>
            <a:br>
              <a:rPr lang="ru-RU" dirty="0" smtClean="0">
                <a:latin typeface="Century Gothic" panose="020B0502020202020204" pitchFamily="34" charset="0"/>
              </a:rPr>
            </a:br>
            <a:r>
              <a:rPr lang="ru-RU" b="1" dirty="0" smtClean="0">
                <a:latin typeface="Century Gothic" panose="020B0502020202020204" pitchFamily="34" charset="0"/>
              </a:rPr>
              <a:t>Для учеников</a:t>
            </a:r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322893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Century Gothic" panose="020B0502020202020204" pitchFamily="34" charset="0"/>
              </a:rPr>
              <a:t>660 финалистов получат путевки в МДЦ «Артек» для продолжения участия в конкурсе, сертификат на туристическую поездку в рамках программы «Больше, чем путешествие».</a:t>
            </a:r>
            <a:r>
              <a:rPr lang="ru-RU" dirty="0">
                <a:latin typeface="Century Gothic" panose="020B0502020202020204" pitchFamily="34" charset="0"/>
              </a:rPr>
              <a:t/>
            </a:r>
            <a:br>
              <a:rPr lang="ru-RU" dirty="0">
                <a:latin typeface="Century Gothic" panose="020B0502020202020204" pitchFamily="34" charset="0"/>
              </a:rPr>
            </a:b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76056" y="1600200"/>
            <a:ext cx="3610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5-7 КЛАССОВ</a:t>
            </a:r>
            <a:endParaRPr lang="ru-RU" sz="32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21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s://tvtogliatti24.ru/userfiles/news/big/bolshe_166798989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933056"/>
            <a:ext cx="4485795" cy="33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Century Gothic" panose="020B0502020202020204" pitchFamily="34" charset="0"/>
              </a:rPr>
              <a:t/>
            </a:r>
            <a:br>
              <a:rPr lang="ru-RU" dirty="0">
                <a:latin typeface="Century Gothic" panose="020B0502020202020204" pitchFamily="34" charset="0"/>
              </a:rPr>
            </a:br>
            <a:r>
              <a:rPr lang="ru-RU" dirty="0">
                <a:latin typeface="Century Gothic" panose="020B0502020202020204" pitchFamily="34" charset="0"/>
              </a:rPr>
              <a:t>300 победителей смогут отправиться в образовательное путешествие по маршруту Санкт-Петербург –&gt; Владивосток или Владивосток → Санкт-Петербург.</a:t>
            </a:r>
            <a:br>
              <a:rPr lang="ru-RU" dirty="0">
                <a:latin typeface="Century Gothic" panose="020B0502020202020204" pitchFamily="34" charset="0"/>
              </a:rPr>
            </a:br>
            <a:r>
              <a:rPr lang="ru-RU" dirty="0">
                <a:latin typeface="Century Gothic" panose="020B0502020202020204" pitchFamily="34" charset="0"/>
              </a:rPr>
              <a:t/>
            </a:r>
            <a:br>
              <a:rPr lang="ru-RU" dirty="0">
                <a:latin typeface="Century Gothic" panose="020B0502020202020204" pitchFamily="34" charset="0"/>
              </a:rPr>
            </a:b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latin typeface="Century Gothic" panose="020B0502020202020204" pitchFamily="34" charset="0"/>
              </a:rPr>
              <a:t>Почему стоит участвовать?</a:t>
            </a:r>
            <a:br>
              <a:rPr lang="ru-RU" dirty="0" smtClean="0">
                <a:latin typeface="Century Gothic" panose="020B0502020202020204" pitchFamily="34" charset="0"/>
              </a:rPr>
            </a:br>
            <a:r>
              <a:rPr lang="ru-RU" b="1" dirty="0" smtClean="0">
                <a:latin typeface="Century Gothic" panose="020B0502020202020204" pitchFamily="34" charset="0"/>
              </a:rPr>
              <a:t>Для учеников</a:t>
            </a:r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33256" y="1417638"/>
            <a:ext cx="3610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5-7 КЛАССОВ</a:t>
            </a:r>
            <a:endParaRPr lang="ru-RU" sz="32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556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latin typeface="Century Gothic" panose="020B0502020202020204" pitchFamily="34" charset="0"/>
              </a:rPr>
              <a:t>Финалистов ждут 1 500 путевок в МДЦ «Артек» для продолжения участия в конкурсе, сертификат на туристическую поездку в рамках программы «Больше, чем путешествие», возможность пройти </a:t>
            </a:r>
            <a:r>
              <a:rPr lang="ru-RU" b="1" dirty="0" smtClean="0">
                <a:latin typeface="Century Gothic" panose="020B0502020202020204" pitchFamily="34" charset="0"/>
              </a:rPr>
              <a:t>СТАЖИРОВКУ</a:t>
            </a:r>
            <a:r>
              <a:rPr lang="ru-RU" dirty="0" smtClean="0">
                <a:latin typeface="Century Gothic" panose="020B0502020202020204" pitchFamily="34" charset="0"/>
              </a:rPr>
              <a:t> </a:t>
            </a:r>
            <a:r>
              <a:rPr lang="ru-RU" dirty="0">
                <a:latin typeface="Century Gothic" panose="020B0502020202020204" pitchFamily="34" charset="0"/>
              </a:rPr>
              <a:t>в одной из партнерских компаний конкурса и дополнительно до </a:t>
            </a:r>
            <a:r>
              <a:rPr lang="ru-RU" b="1" dirty="0" smtClean="0">
                <a:latin typeface="Century Gothic" panose="020B0502020202020204" pitchFamily="34" charset="0"/>
              </a:rPr>
              <a:t>3 БАЛЛОВ В ПОРТФОЛИО ДЛЯ ПОСТУПЛЕНИЯ В ВУЗЫ.</a:t>
            </a: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latin typeface="Century Gothic" panose="020B0502020202020204" pitchFamily="34" charset="0"/>
              </a:rPr>
              <a:t>Почему стоит участвовать?</a:t>
            </a:r>
            <a:br>
              <a:rPr lang="ru-RU" dirty="0" smtClean="0">
                <a:latin typeface="Century Gothic" panose="020B0502020202020204" pitchFamily="34" charset="0"/>
              </a:rPr>
            </a:br>
            <a:r>
              <a:rPr lang="ru-RU" b="1" dirty="0" smtClean="0">
                <a:latin typeface="Century Gothic" panose="020B0502020202020204" pitchFamily="34" charset="0"/>
              </a:rPr>
              <a:t>Для учеников</a:t>
            </a:r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33256" y="1417638"/>
            <a:ext cx="3610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8-10 КЛАССОВ</a:t>
            </a:r>
            <a:endParaRPr lang="ru-RU" sz="32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817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56368"/>
            <a:ext cx="4978896" cy="4421088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Century Gothic" panose="020B0502020202020204" pitchFamily="34" charset="0"/>
              </a:rPr>
              <a:t>600 финалистов среди 8-9 классов получат по 100 000 рублей, а 600 финалистов среди 10 классов – по 200 000 рублей на образование.</a:t>
            </a: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latin typeface="Century Gothic" panose="020B0502020202020204" pitchFamily="34" charset="0"/>
              </a:rPr>
              <a:t>Почему стоит участвовать?</a:t>
            </a:r>
            <a:br>
              <a:rPr lang="ru-RU" dirty="0" smtClean="0">
                <a:latin typeface="Century Gothic" panose="020B0502020202020204" pitchFamily="34" charset="0"/>
              </a:rPr>
            </a:br>
            <a:r>
              <a:rPr lang="ru-RU" b="1" dirty="0" smtClean="0">
                <a:latin typeface="Century Gothic" panose="020B0502020202020204" pitchFamily="34" charset="0"/>
              </a:rPr>
              <a:t>Для учеников</a:t>
            </a:r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33256" y="1417638"/>
            <a:ext cx="3610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8-10 КЛАССОВ</a:t>
            </a:r>
            <a:endParaRPr lang="ru-RU" sz="32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24128" y="2636912"/>
            <a:ext cx="30963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Century Gothic" panose="020B0502020202020204" pitchFamily="34" charset="0"/>
              </a:rPr>
              <a:t>150 победителей из 8-9 классов получат по 200 000 рублей на образование и саморазвитие, а из 10 классов – 150 победителей по 1 млн рублей на образование.</a:t>
            </a:r>
            <a:endParaRPr lang="ru-RU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0654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368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Century Gothic</vt:lpstr>
      <vt:lpstr>Тема Office</vt:lpstr>
      <vt:lpstr>Презентация PowerPoint</vt:lpstr>
      <vt:lpstr>Ссылка на сайт конкурса</vt:lpstr>
      <vt:lpstr>Большая перемена – это как?</vt:lpstr>
      <vt:lpstr>Что такое конкурс «Большая перемена»?</vt:lpstr>
      <vt:lpstr>Почему стоит участвовать? Как наставнику</vt:lpstr>
      <vt:lpstr>Почему стоит участвовать? Для учеников</vt:lpstr>
      <vt:lpstr>Презентация PowerPoint</vt:lpstr>
      <vt:lpstr>Презентация PowerPoint</vt:lpstr>
      <vt:lpstr>Презентация PowerPoint</vt:lpstr>
      <vt:lpstr>Что для этого надо сделать?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Некто</dc:creator>
  <cp:lastModifiedBy>Учетная запись Майкрософт</cp:lastModifiedBy>
  <cp:revision>5</cp:revision>
  <dcterms:created xsi:type="dcterms:W3CDTF">2023-04-27T11:39:19Z</dcterms:created>
  <dcterms:modified xsi:type="dcterms:W3CDTF">2023-04-27T20:07:39Z</dcterms:modified>
</cp:coreProperties>
</file>